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308" r:id="rId3"/>
    <p:sldId id="297" r:id="rId4"/>
    <p:sldId id="309" r:id="rId5"/>
    <p:sldId id="296" r:id="rId6"/>
    <p:sldId id="307" r:id="rId7"/>
    <p:sldId id="310" r:id="rId8"/>
    <p:sldId id="31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B0E5"/>
    <a:srgbClr val="5C5CB6"/>
    <a:srgbClr val="000000"/>
    <a:srgbClr val="B8B7B8"/>
    <a:srgbClr val="23201F"/>
    <a:srgbClr val="A9A9FF"/>
    <a:srgbClr val="ECBDB0"/>
    <a:srgbClr val="E85A5A"/>
    <a:srgbClr val="4D4D4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5205" autoAdjust="0"/>
  </p:normalViewPr>
  <p:slideViewPr>
    <p:cSldViewPr snapToGrid="0" showGuides="1">
      <p:cViewPr varScale="1">
        <p:scale>
          <a:sx n="100" d="100"/>
          <a:sy n="100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6C256-E310-47AF-8FBF-8F5B8697494F}" type="datetimeFigureOut">
              <a:rPr lang="en-US" smtClean="0"/>
              <a:t>11/17/2023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0B113-E4A1-4D74-BA04-398ACFCC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38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BizPro provides online employer &amp; employee training that helps create a safer work environment, improve corporate culture, and drive growth.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60B113-E4A1-4D74-BA04-398ACFCCE0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505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0B113-E4A1-4D74-BA04-398ACFCCE0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31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  <p:sp>
        <p:nvSpPr>
          <p:cNvPr id="40963" name="Notes Placeholder 2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The states listed above require by law that employers provide sexual harassment prevention training to their employees. </a:t>
            </a:r>
            <a:r>
              <a:rPr lang="en-US" altLang="en-US" dirty="0" err="1"/>
              <a:t>BizPro’s</a:t>
            </a:r>
            <a:r>
              <a:rPr lang="en-US" altLang="en-US" dirty="0"/>
              <a:t> courses comply with each state’s guidelines. Click on the link above to learn more about requirements for each state. </a:t>
            </a:r>
          </a:p>
          <a:p>
            <a:pPr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8066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0B113-E4A1-4D74-BA04-398ACFCCE00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94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  <p:sp>
        <p:nvSpPr>
          <p:cNvPr id="40963" name="Notes Placeholder 2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Most competitors offer training per seat annually. </a:t>
            </a:r>
            <a:r>
              <a:rPr lang="en-US" altLang="en-US" dirty="0" err="1"/>
              <a:t>BizPro’s</a:t>
            </a:r>
            <a:r>
              <a:rPr lang="en-US" altLang="en-US" dirty="0"/>
              <a:t> subscription model prevents unpredictable billing with one subscription for the entire company! </a:t>
            </a:r>
          </a:p>
        </p:txBody>
      </p:sp>
    </p:spTree>
    <p:extLst>
      <p:ext uri="{BB962C8B-B14F-4D97-AF65-F5344CB8AC3E}">
        <p14:creationId xmlns:p14="http://schemas.microsoft.com/office/powerpoint/2010/main" val="3363882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  <p:sp>
        <p:nvSpPr>
          <p:cNvPr id="40963" name="Notes Placeholder 2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0554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  <p:sp>
        <p:nvSpPr>
          <p:cNvPr id="40963" name="Notes Placeholder 2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752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73B4A-5BA6-452E-B9E9-8867554DF6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01CB1-BE28-4E09-BDFC-91C2220FB73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0954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7DB16-B2FE-43FF-94AD-C260D3FFBB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3BDC5-4528-4B07-BC63-A3B9527274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09068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6FCBB-C043-4E7A-A2D1-AE775DB589C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9A9F-F07C-40BF-8085-2BB2CDEE479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29074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73B4A-5BA6-452E-B9E9-8867554DF6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01CB1-BE28-4E09-BDFC-91C2220FB73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5470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761EA-AA63-41CE-9694-765ABD575A4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729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1CB0F-6A27-4596-82F2-8CC4D0B114C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132F3-7283-4E07-A3DD-71454C3CC9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9070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5A3E0-3A76-4D0A-9885-C501B08EE7F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AA333-E84E-4C2A-9BFE-65CDA63C944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4333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CCA7F-CF86-4846-9B28-40B6483199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1D2F3-5EF3-47CB-968E-8EDDD992EB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84881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09C85-F272-4306-9E80-D37793BE11E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2B99D-B249-47B1-A1BD-AF2A06EFC5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0981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3F3BD-5BAE-4C31-B226-A313E310E7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03C2D-DE17-45E3-8ECE-AAB3D00BB12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96021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F0B69-87BE-4B17-8D20-5C7C3548E01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E5E45-05C7-47A7-9B26-63D718F80B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50732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761EA-AA63-41CE-9694-765ABD575A4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7635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F59CF-3C94-4B9F-AEC8-56C362A4E7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3874A-87B7-4F9C-85AF-CAEDA504CAA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76926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7DB16-B2FE-43FF-94AD-C260D3FFBB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3BDC5-4528-4B07-BC63-A3B9527274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819481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6FCBB-C043-4E7A-A2D1-AE775DB589C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9A9F-F07C-40BF-8085-2BB2CDEE479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276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1CB0F-6A27-4596-82F2-8CC4D0B114C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132F3-7283-4E07-A3DD-71454C3CC9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46133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5A3E0-3A76-4D0A-9885-C501B08EE7F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AA333-E84E-4C2A-9BFE-65CDA63C944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62490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CCA7F-CF86-4846-9B28-40B6483199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1D2F3-5EF3-47CB-968E-8EDDD992EB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6087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09C85-F272-4306-9E80-D37793BE11E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2B99D-B249-47B1-A1BD-AF2A06EFC5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03387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3F3BD-5BAE-4C31-B226-A313E310E7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03C2D-DE17-45E3-8ECE-AAB3D00BB12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65272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F0B69-87BE-4B17-8D20-5C7C3548E01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E5E45-05C7-47A7-9B26-63D718F80B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5582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F59CF-3C94-4B9F-AEC8-56C362A4E7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3874A-87B7-4F9C-85AF-CAEDA504CAA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625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CFD54C-CC0F-4313-B081-DE9517E302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1ABEC6-30AF-40B8-8608-99D46CCE8A5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ontserrat" panose="000005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ontserrat" panose="000005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ontserrat" panose="000005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ontserrat" panose="000005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CFD54C-CC0F-4313-B081-DE9517E302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1ABEC6-30AF-40B8-8608-99D46CCE8A5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29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ontserrat" panose="000005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ontserrat" panose="000005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ontserrat" panose="000005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ontserrat" panose="000005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pro.upnetic.com/state-requirement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ro.upnetic.com/state-requirements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pro.upnetic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vimeopro.com/tarkenton/bizpro-video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hyperlink" Target="https://sbs.upnetic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655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adams\AppData\Local\Temp\SNAGHTML23cdb34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021" y="1833778"/>
            <a:ext cx="7201958" cy="319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 cstate="print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0" y="6280150"/>
            <a:ext cx="2039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1469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5400" b="1" dirty="0">
                <a:solidFill>
                  <a:srgbClr val="231F20"/>
                </a:solidFill>
              </a:rPr>
              <a:t>+400k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231F20"/>
                </a:solidFill>
              </a:rPr>
              <a:t>employees trained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solidFill>
                <a:srgbClr val="231F2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5400" b="1" dirty="0">
                <a:solidFill>
                  <a:srgbClr val="231F20"/>
                </a:solidFill>
              </a:rPr>
              <a:t>86%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231F20"/>
                </a:solidFill>
              </a:rPr>
              <a:t>sexual harassment prevention training </a:t>
            </a:r>
          </a:p>
          <a:p>
            <a:pPr>
              <a:defRPr/>
            </a:pPr>
            <a:endParaRPr lang="en-US" dirty="0">
              <a:solidFill>
                <a:srgbClr val="231F20"/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sz="half" idx="2"/>
          </p:nvPr>
        </p:nvSpPr>
        <p:spPr>
          <a:xfrm>
            <a:off x="6096000" y="2459038"/>
            <a:ext cx="6076950" cy="519112"/>
          </a:xfrm>
        </p:spPr>
        <p:txBody>
          <a:bodyPr/>
          <a:lstStyle/>
          <a:p>
            <a:pPr>
              <a:buClr>
                <a:srgbClr val="37B0E5"/>
              </a:buClr>
              <a:buFont typeface="Comic Sans MS" panose="030F0702030302020204" pitchFamily="66" charset="0"/>
              <a:buChar char="–"/>
            </a:pPr>
            <a:r>
              <a:rPr lang="en-US" altLang="en-US" dirty="0">
                <a:solidFill>
                  <a:srgbClr val="231F20"/>
                </a:solidFill>
              </a:rPr>
              <a:t>sexual harassment</a:t>
            </a:r>
          </a:p>
        </p:txBody>
      </p:sp>
      <p:pic>
        <p:nvPicPr>
          <p:cNvPr id="12292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0" y="6280150"/>
            <a:ext cx="2039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2" descr="C:\Users\wadams\AppData\Local\Temp\SNAGHTML2f266696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22275"/>
            <a:ext cx="4524375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Content Placeholder 2"/>
          <p:cNvSpPr txBox="1">
            <a:spLocks/>
          </p:cNvSpPr>
          <p:nvPr/>
        </p:nvSpPr>
        <p:spPr bwMode="auto">
          <a:xfrm>
            <a:off x="6096000" y="3352800"/>
            <a:ext cx="6076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omfortaa" panose="00000500000000000000" pitchFamily="2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fortaa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mfortaa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37B0E5"/>
              </a:buClr>
              <a:buFont typeface="Comic Sans MS" panose="030F0702030302020204" pitchFamily="66" charset="0"/>
              <a:buChar char="–"/>
            </a:pPr>
            <a:r>
              <a:rPr lang="en-US" altLang="en-US">
                <a:solidFill>
                  <a:srgbClr val="231F20"/>
                </a:solidFill>
              </a:rPr>
              <a:t>workplace harassment</a:t>
            </a:r>
          </a:p>
        </p:txBody>
      </p:sp>
      <p:sp>
        <p:nvSpPr>
          <p:cNvPr id="12295" name="Content Placeholder 2"/>
          <p:cNvSpPr txBox="1">
            <a:spLocks/>
          </p:cNvSpPr>
          <p:nvPr/>
        </p:nvSpPr>
        <p:spPr bwMode="auto">
          <a:xfrm>
            <a:off x="6096000" y="4244975"/>
            <a:ext cx="6076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omfortaa" panose="00000500000000000000" pitchFamily="2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fortaa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mfortaa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mfortaa" panose="00000500000000000000" pitchFamily="2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37B0E5"/>
              </a:buClr>
              <a:buFont typeface="Comic Sans MS" panose="030F0702030302020204" pitchFamily="66" charset="0"/>
              <a:buChar char="–"/>
            </a:pPr>
            <a:r>
              <a:rPr lang="en-US" altLang="en-US">
                <a:solidFill>
                  <a:srgbClr val="231F20"/>
                </a:solidFill>
              </a:rPr>
              <a:t>safety training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6437313" y="2887663"/>
            <a:ext cx="5432425" cy="207962"/>
          </a:xfrm>
          <a:prstGeom prst="flowChartProcess">
            <a:avLst/>
          </a:prstGeom>
          <a:solidFill>
            <a:srgbClr val="5A52A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6437313" y="3779838"/>
            <a:ext cx="4327525" cy="207962"/>
          </a:xfrm>
          <a:prstGeom prst="flowChartProcess">
            <a:avLst/>
          </a:prstGeom>
          <a:solidFill>
            <a:srgbClr val="5A52A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lowchart: Process 12"/>
          <p:cNvSpPr/>
          <p:nvPr/>
        </p:nvSpPr>
        <p:spPr>
          <a:xfrm>
            <a:off x="6437313" y="4737100"/>
            <a:ext cx="2833687" cy="207963"/>
          </a:xfrm>
          <a:prstGeom prst="flowChartProcess">
            <a:avLst/>
          </a:prstGeom>
          <a:solidFill>
            <a:srgbClr val="5A52A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299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0" y="6280150"/>
            <a:ext cx="2039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itle 1"/>
          <p:cNvSpPr>
            <a:spLocks noGrp="1" noChangeArrowheads="1"/>
          </p:cNvSpPr>
          <p:nvPr>
            <p:ph type="title"/>
          </p:nvPr>
        </p:nvSpPr>
        <p:spPr>
          <a:xfrm>
            <a:off x="1601788" y="365125"/>
            <a:ext cx="9752012" cy="1325563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231F20"/>
                </a:solidFill>
              </a:rPr>
              <a:t>State Mandates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807521" y="42983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A4D8BB1-963C-48B0-A208-D804C8EAA77A}"/>
              </a:ext>
            </a:extLst>
          </p:cNvPr>
          <p:cNvSpPr/>
          <p:nvPr/>
        </p:nvSpPr>
        <p:spPr>
          <a:xfrm>
            <a:off x="3275497" y="5527171"/>
            <a:ext cx="57648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lang="en-US" sz="2000" b="1" dirty="0">
                <a:solidFill>
                  <a:srgbClr val="37B0E5"/>
                </a:solidFill>
                <a:latin typeface="Comfortaa"/>
                <a:hlinkClick r:id="rId4"/>
              </a:rPr>
              <a:t>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7B0E5"/>
                </a:solidFill>
                <a:effectLst/>
                <a:uLnTx/>
                <a:uFillTx/>
                <a:latin typeface="Comfortaa"/>
                <a:hlinkClick r:id="rId4"/>
              </a:rPr>
              <a:t>ro.upnetic.com/state-requirements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7B0E5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</p:txBody>
      </p:sp>
      <p:pic>
        <p:nvPicPr>
          <p:cNvPr id="20" name="Content Placeholder 3">
            <a:extLst>
              <a:ext uri="{FF2B5EF4-FFF2-40B4-BE49-F238E27FC236}">
                <a16:creationId xmlns:a16="http://schemas.microsoft.com/office/drawing/2014/main" id="{00408342-E359-4D61-9855-4FE5A94EC23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704850"/>
            <a:ext cx="673659" cy="67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813540E-D624-4866-9310-5660A2AC7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088" y="3328988"/>
            <a:ext cx="1238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9B64AB6-6229-4323-A6AD-30EA8CEC3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651473"/>
              </p:ext>
            </p:extLst>
          </p:nvPr>
        </p:nvGraphicFramePr>
        <p:xfrm>
          <a:off x="2878053" y="1807640"/>
          <a:ext cx="6435894" cy="3442746"/>
        </p:xfrm>
        <a:graphic>
          <a:graphicData uri="http://schemas.openxmlformats.org/drawingml/2006/table">
            <a:tbl>
              <a:tblPr firstRow="1" bandRow="1"/>
              <a:tblGrid>
                <a:gridCol w="2145298">
                  <a:extLst>
                    <a:ext uri="{9D8B030D-6E8A-4147-A177-3AD203B41FA5}">
                      <a16:colId xmlns:a16="http://schemas.microsoft.com/office/drawing/2014/main" val="3092864341"/>
                    </a:ext>
                  </a:extLst>
                </a:gridCol>
                <a:gridCol w="2145298">
                  <a:extLst>
                    <a:ext uri="{9D8B030D-6E8A-4147-A177-3AD203B41FA5}">
                      <a16:colId xmlns:a16="http://schemas.microsoft.com/office/drawing/2014/main" val="1862967995"/>
                    </a:ext>
                  </a:extLst>
                </a:gridCol>
                <a:gridCol w="2145298">
                  <a:extLst>
                    <a:ext uri="{9D8B030D-6E8A-4147-A177-3AD203B41FA5}">
                      <a16:colId xmlns:a16="http://schemas.microsoft.com/office/drawing/2014/main" val="63573855"/>
                    </a:ext>
                  </a:extLst>
                </a:gridCol>
              </a:tblGrid>
              <a:tr h="56722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State</a:t>
                      </a:r>
                    </a:p>
                  </a:txBody>
                  <a:tcPr anchor="ctr">
                    <a:solidFill>
                      <a:srgbClr val="565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Deadline</a:t>
                      </a:r>
                    </a:p>
                  </a:txBody>
                  <a:tcPr anchor="ctr">
                    <a:solidFill>
                      <a:srgbClr val="5655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Renewal</a:t>
                      </a:r>
                    </a:p>
                  </a:txBody>
                  <a:tcPr anchor="ctr">
                    <a:solidFill>
                      <a:srgbClr val="565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756455"/>
                  </a:ext>
                </a:extLst>
              </a:tr>
              <a:tr h="57510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New York State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10/9/2019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0087072"/>
                  </a:ext>
                </a:extLst>
              </a:tr>
              <a:tr h="57510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New York 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12/31/2019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4323222"/>
                  </a:ext>
                </a:extLst>
              </a:tr>
              <a:tr h="57510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Illinois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12/31/2020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4496965"/>
                  </a:ext>
                </a:extLst>
              </a:tr>
              <a:tr h="57510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California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1/1/2021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Every 2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4402484"/>
                  </a:ext>
                </a:extLst>
              </a:tr>
              <a:tr h="57510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Connecticut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5/20/2021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Every 10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9404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62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9429"/>
            <a:ext cx="5000000" cy="66285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-29182"/>
            <a:ext cx="12192000" cy="2042808"/>
          </a:xfrm>
          <a:prstGeom prst="rect">
            <a:avLst/>
          </a:prstGeom>
          <a:solidFill>
            <a:srgbClr val="4D4D4D"/>
          </a:solidFill>
          <a:ln>
            <a:solidFill>
              <a:srgbClr val="4D4D4D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632298" y="95114"/>
            <a:ext cx="2169268" cy="1794215"/>
          </a:xfrm>
          <a:prstGeom prst="roundRect">
            <a:avLst/>
          </a:prstGeom>
          <a:solidFill>
            <a:srgbClr val="5C5CB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4" descr="C:\Users\wadams\AppData\Local\Temp\SNAGHTML2395fd7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99" y="485782"/>
            <a:ext cx="2169268" cy="96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174459" y="485782"/>
            <a:ext cx="68450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Sexual Harassment Prevention Training &amp; More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282119" y="2907974"/>
            <a:ext cx="6909881" cy="1744668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7B0E5"/>
              </a:buClr>
              <a:buNone/>
            </a:pPr>
            <a:r>
              <a:rPr lang="en-US" b="1" dirty="0">
                <a:solidFill>
                  <a:srgbClr val="37B0E5"/>
                </a:solidFill>
              </a:rPr>
              <a:t>marketplace offering:</a:t>
            </a:r>
          </a:p>
          <a:p>
            <a:pPr>
              <a:buClr>
                <a:srgbClr val="37B0E5"/>
              </a:buClr>
              <a:buFont typeface="Comic Sans MS" panose="030F0702030302020204" pitchFamily="66" charset="0"/>
              <a:buChar char="–"/>
            </a:pPr>
            <a:r>
              <a:rPr lang="en-US" dirty="0">
                <a:solidFill>
                  <a:srgbClr val="23201F"/>
                </a:solidFill>
              </a:rPr>
              <a:t>$49/month for up to 10 employees</a:t>
            </a:r>
          </a:p>
          <a:p>
            <a:pPr>
              <a:buClr>
                <a:srgbClr val="37B0E5"/>
              </a:buClr>
              <a:buFont typeface="Comic Sans MS" panose="030F0702030302020204" pitchFamily="66" charset="0"/>
              <a:buChar char="–"/>
            </a:pPr>
            <a:r>
              <a:rPr lang="en-US" altLang="en-US" dirty="0">
                <a:solidFill>
                  <a:srgbClr val="23201F"/>
                </a:solidFill>
              </a:rPr>
              <a:t>$69/month: 11-49 employees</a:t>
            </a:r>
          </a:p>
          <a:p>
            <a:pPr>
              <a:buClr>
                <a:srgbClr val="37B0E5"/>
              </a:buClr>
              <a:buFont typeface="Comic Sans MS" panose="030F0702030302020204" pitchFamily="66" charset="0"/>
              <a:buChar char="–"/>
            </a:pPr>
            <a:r>
              <a:rPr lang="en-US" altLang="en-US" dirty="0">
                <a:solidFill>
                  <a:srgbClr val="23201F"/>
                </a:solidFill>
              </a:rPr>
              <a:t>$99/month: 50-100 employees</a:t>
            </a:r>
          </a:p>
        </p:txBody>
      </p:sp>
      <p:pic>
        <p:nvPicPr>
          <p:cNvPr id="9" name="Picture 17">
            <a:extLst>
              <a:ext uri="{FF2B5EF4-FFF2-40B4-BE49-F238E27FC236}">
                <a16:creationId xmlns:a16="http://schemas.microsoft.com/office/drawing/2014/main" id="{F0FDD936-2C19-48A7-B639-6783E3A73B7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4731" y="6368742"/>
            <a:ext cx="2039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207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0" y="6280150"/>
            <a:ext cx="2039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itle 1"/>
          <p:cNvSpPr>
            <a:spLocks noGrp="1" noChangeArrowheads="1"/>
          </p:cNvSpPr>
          <p:nvPr>
            <p:ph type="title"/>
          </p:nvPr>
        </p:nvSpPr>
        <p:spPr>
          <a:xfrm>
            <a:off x="1601788" y="365125"/>
            <a:ext cx="9752012" cy="1325563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231F20"/>
                </a:solidFill>
              </a:rPr>
              <a:t>About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807521" y="42983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A4D8BB1-963C-48B0-A208-D804C8EAA77A}"/>
              </a:ext>
            </a:extLst>
          </p:cNvPr>
          <p:cNvSpPr/>
          <p:nvPr/>
        </p:nvSpPr>
        <p:spPr>
          <a:xfrm>
            <a:off x="461911" y="3159749"/>
            <a:ext cx="5081841" cy="2462213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7B0E5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Features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State-compliant sexual harassment prevention trainings for CA, CT, IL, NY, and NYC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Completion certifications &amp; auto-renewal reminders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Administrator &amp; employee accounts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Seats up to 100 users per company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SHRM courses for reaccreditation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813540E-D624-4866-9310-5660A2AC7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088" y="3328988"/>
            <a:ext cx="1238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7C330A-6CC9-4663-BB0D-683070CFA5F6}"/>
              </a:ext>
            </a:extLst>
          </p:cNvPr>
          <p:cNvSpPr txBox="1"/>
          <p:nvPr/>
        </p:nvSpPr>
        <p:spPr>
          <a:xfrm>
            <a:off x="6799731" y="3231186"/>
            <a:ext cx="4554069" cy="2215991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7B0E5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Benefits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Optimize employee training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Implement HR best practices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Reduce training costs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Improve employee skills &amp; productivity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Attract &amp; retain talent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CA7C4C-78BA-4A52-AD59-B6B3126D3D1B}"/>
              </a:ext>
            </a:extLst>
          </p:cNvPr>
          <p:cNvSpPr txBox="1"/>
          <p:nvPr/>
        </p:nvSpPr>
        <p:spPr>
          <a:xfrm>
            <a:off x="1338750" y="1690688"/>
            <a:ext cx="9850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Educate and empower your entire company with a wide selection of video-based training courses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CA85B0-AB61-43CA-8DC1-33BB02D1C808}"/>
              </a:ext>
            </a:extLst>
          </p:cNvPr>
          <p:cNvSpPr/>
          <p:nvPr/>
        </p:nvSpPr>
        <p:spPr>
          <a:xfrm>
            <a:off x="348781" y="3111336"/>
            <a:ext cx="5095418" cy="3120689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470FB4E-5A06-4D15-B46D-898FB77CD54B}"/>
              </a:ext>
            </a:extLst>
          </p:cNvPr>
          <p:cNvSpPr/>
          <p:nvPr/>
        </p:nvSpPr>
        <p:spPr>
          <a:xfrm>
            <a:off x="6648248" y="3111581"/>
            <a:ext cx="4844316" cy="3120444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6E708F4-004B-4D56-83CF-0A1AF211DC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704850"/>
            <a:ext cx="673659" cy="67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629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0" y="6280150"/>
            <a:ext cx="2039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itle 1"/>
          <p:cNvSpPr>
            <a:spLocks noGrp="1" noChangeArrowheads="1"/>
          </p:cNvSpPr>
          <p:nvPr>
            <p:ph type="title"/>
          </p:nvPr>
        </p:nvSpPr>
        <p:spPr>
          <a:xfrm>
            <a:off x="1601788" y="365125"/>
            <a:ext cx="9752012" cy="1325563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231F20"/>
                </a:solidFill>
              </a:rPr>
              <a:t>Courses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807521" y="42983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8813540E-D624-4866-9310-5660A2AC7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088" y="3328988"/>
            <a:ext cx="1238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6E708F4-004B-4D56-83CF-0A1AF211DC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704850"/>
            <a:ext cx="673659" cy="67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D09DEBD-3030-5D7F-115F-941A512997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1970" y="365125"/>
            <a:ext cx="7923809" cy="6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413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0" y="6280150"/>
            <a:ext cx="2039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itle 1"/>
          <p:cNvSpPr>
            <a:spLocks noGrp="1" noChangeArrowheads="1"/>
          </p:cNvSpPr>
          <p:nvPr>
            <p:ph type="title"/>
          </p:nvPr>
        </p:nvSpPr>
        <p:spPr>
          <a:xfrm>
            <a:off x="1601788" y="365125"/>
            <a:ext cx="9752012" cy="1325563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231F20"/>
                </a:solidFill>
              </a:rPr>
              <a:t>Resources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807521" y="42983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Content Placeholder 3">
            <a:extLst>
              <a:ext uri="{FF2B5EF4-FFF2-40B4-BE49-F238E27FC236}">
                <a16:creationId xmlns:a16="http://schemas.microsoft.com/office/drawing/2014/main" id="{00408342-E359-4D61-9855-4FE5A94EC2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704850"/>
            <a:ext cx="673659" cy="67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813540E-D624-4866-9310-5660A2AC7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088" y="3328988"/>
            <a:ext cx="1238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CCA29A0-C9E2-4B5D-B152-86AE1465932B}"/>
              </a:ext>
            </a:extLst>
          </p:cNvPr>
          <p:cNvSpPr txBox="1"/>
          <p:nvPr/>
        </p:nvSpPr>
        <p:spPr>
          <a:xfrm>
            <a:off x="1511859" y="1892381"/>
            <a:ext cx="975201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Marketing video: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  <a:hlinkClick r:id="rId6"/>
              </a:rPr>
              <a:t>vimeopro.com/tarkenton/bizpro-video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fortaa"/>
                <a:ea typeface="+mn-ea"/>
                <a:cs typeface="+mn-cs"/>
              </a:rPr>
              <a:t>Course list: </a:t>
            </a:r>
            <a:r>
              <a:rPr lang="en-US" sz="2400" dirty="0">
                <a:solidFill>
                  <a:prstClr val="black"/>
                </a:solidFill>
                <a:latin typeface="Comfortaa"/>
                <a:hlinkClick r:id="rId7"/>
              </a:rPr>
              <a:t>pro.upnetic.com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  <a:p>
            <a:pPr marL="285750" indent="-285750">
              <a:spcBef>
                <a:spcPts val="400"/>
              </a:spcBef>
              <a:spcAft>
                <a:spcPts val="800"/>
              </a:spcAft>
              <a:buClr>
                <a:srgbClr val="37B0E5"/>
              </a:buClr>
              <a:buFontTx/>
              <a:buChar char="-"/>
              <a:defRPr/>
            </a:pPr>
            <a:r>
              <a:rPr lang="en-US" sz="2400" dirty="0">
                <a:solidFill>
                  <a:prstClr val="black"/>
                </a:solidFill>
                <a:latin typeface="Comfortaa"/>
              </a:rPr>
              <a:t>State requirements: </a:t>
            </a:r>
            <a:r>
              <a:rPr lang="en-US" sz="2400" dirty="0">
                <a:solidFill>
                  <a:srgbClr val="37B0E5"/>
                </a:solidFill>
                <a:latin typeface="Comfortaa"/>
                <a:hlinkClick r:id="rId8"/>
              </a:rPr>
              <a:t>p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37B0E5"/>
                </a:solidFill>
                <a:effectLst/>
                <a:uLnTx/>
                <a:uFillTx/>
                <a:latin typeface="Comfortaa"/>
                <a:hlinkClick r:id="rId8"/>
              </a:rPr>
              <a:t>ro.upnetic.com/state-requirements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37B0E5"/>
              </a:solidFill>
              <a:effectLst/>
              <a:uLnTx/>
              <a:uFillTx/>
              <a:latin typeface="Comfortaa"/>
            </a:endParaRPr>
          </a:p>
          <a:p>
            <a:pPr marL="285750" indent="-285750">
              <a:spcBef>
                <a:spcPts val="400"/>
              </a:spcBef>
              <a:spcAft>
                <a:spcPts val="800"/>
              </a:spcAft>
              <a:buClr>
                <a:srgbClr val="37B0E5"/>
              </a:buClr>
              <a:buFontTx/>
              <a:buChar char="-"/>
              <a:defRPr/>
            </a:pPr>
            <a:r>
              <a:rPr lang="en-US" sz="2400" dirty="0">
                <a:solidFill>
                  <a:prstClr val="black"/>
                </a:solidFill>
                <a:latin typeface="Comfortaa"/>
              </a:rPr>
              <a:t>SBS Sales resource page: </a:t>
            </a:r>
            <a:r>
              <a:rPr lang="en-US" sz="2400" dirty="0">
                <a:solidFill>
                  <a:srgbClr val="37B0E5"/>
                </a:solidFill>
                <a:latin typeface="Comfortaa"/>
                <a:hlinkClick r:id="rId9"/>
              </a:rPr>
              <a:t>sbs.upnetic.com 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37B0E5"/>
              </a:solidFill>
              <a:effectLst/>
              <a:uLnTx/>
              <a:uFillTx/>
              <a:latin typeface="Comfortaa"/>
            </a:endParaRP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rgbClr val="37B0E5"/>
              </a:buClr>
              <a:buFontTx/>
              <a:buChar char="-"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37B0E5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rgbClr val="37B0E5"/>
              </a:buClr>
              <a:buFontTx/>
              <a:buChar char="-"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37B0E5"/>
              </a:solidFill>
              <a:effectLst/>
              <a:uLnTx/>
              <a:uFillTx/>
              <a:latin typeface="Comfortaa"/>
            </a:endParaRP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rgbClr val="37B0E5"/>
              </a:buClr>
              <a:buFontTx/>
              <a:buChar char="-"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37B0E5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37B0E5"/>
              </a:buClr>
              <a:buSzTx/>
              <a:buFontTx/>
              <a:buChar char="-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forta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52770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Montserrat"/>
        <a:ea typeface=""/>
        <a:cs typeface=""/>
      </a:majorFont>
      <a:minorFont>
        <a:latin typeface="Comforta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Montserrat"/>
        <a:ea typeface=""/>
        <a:cs typeface=""/>
      </a:majorFont>
      <a:minorFont>
        <a:latin typeface="Comforta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17297</TotalTime>
  <Words>283</Words>
  <Application>Microsoft Office PowerPoint</Application>
  <PresentationFormat>Widescreen</PresentationFormat>
  <Paragraphs>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Comfortaa</vt:lpstr>
      <vt:lpstr>Comic Sans MS</vt:lpstr>
      <vt:lpstr>Montserrat</vt:lpstr>
      <vt:lpstr>1_Office Theme</vt:lpstr>
      <vt:lpstr>Office Theme</vt:lpstr>
      <vt:lpstr>PowerPoint Presentation</vt:lpstr>
      <vt:lpstr>PowerPoint Presentation</vt:lpstr>
      <vt:lpstr>State Mandates</vt:lpstr>
      <vt:lpstr>PowerPoint Presentation</vt:lpstr>
      <vt:lpstr>About</vt:lpstr>
      <vt:lpstr>Courses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Adams</dc:creator>
  <cp:lastModifiedBy>Rachel Baker</cp:lastModifiedBy>
  <cp:revision>86</cp:revision>
  <dcterms:created xsi:type="dcterms:W3CDTF">2019-09-10T15:40:21Z</dcterms:created>
  <dcterms:modified xsi:type="dcterms:W3CDTF">2023-11-17T17:01:14Z</dcterms:modified>
</cp:coreProperties>
</file>